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0" r:id="rId4"/>
    <p:sldId id="265" r:id="rId5"/>
    <p:sldId id="264" r:id="rId6"/>
    <p:sldId id="263" r:id="rId7"/>
    <p:sldId id="261" r:id="rId8"/>
    <p:sldId id="266" r:id="rId9"/>
    <p:sldId id="267" r:id="rId10"/>
    <p:sldId id="268" r:id="rId11"/>
    <p:sldId id="272" r:id="rId12"/>
    <p:sldId id="269" r:id="rId13"/>
    <p:sldId id="270" r:id="rId14"/>
    <p:sldId id="271" r:id="rId15"/>
    <p:sldId id="2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Nuni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4269529dd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4269529dd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8.png"/><Relationship Id="rId7" Type="http://schemas.openxmlformats.org/officeDocument/2006/relationships/image" Target="../media/image2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171551" y="1053791"/>
            <a:ext cx="6177516" cy="15948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 dirty="0"/>
              <a:t>Présentation de PYRATatouille</a:t>
            </a:r>
            <a:endParaRPr sz="4400" dirty="0"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843" y="2450800"/>
            <a:ext cx="1615458" cy="20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2092558" y="2648675"/>
            <a:ext cx="4340140" cy="121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/>
              <a:t>Aymeric Schweitzer &amp; Mokhles Bouzaien</a:t>
            </a:r>
            <a:endParaRPr sz="1800" dirty="0"/>
          </a:p>
        </p:txBody>
      </p:sp>
      <p:pic>
        <p:nvPicPr>
          <p:cNvPr id="3" name="Image 2" descr="Une image contenant bouteille, table, intérieur, alimentation&#10;&#10;Description générée avec un niveau de confiance élevé">
            <a:extLst>
              <a:ext uri="{FF2B5EF4-FFF2-40B4-BE49-F238E27FC236}">
                <a16:creationId xmlns:a16="http://schemas.microsoft.com/office/drawing/2014/main" id="{B71303FF-93DD-4D0E-BDAB-15E2A8CB8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345" y="3418949"/>
            <a:ext cx="386711" cy="989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carte&#10;&#10;Description générée avec un niveau de confiance élevé">
            <a:extLst>
              <a:ext uri="{FF2B5EF4-FFF2-40B4-BE49-F238E27FC236}">
                <a16:creationId xmlns:a16="http://schemas.microsoft.com/office/drawing/2014/main" id="{662B8B7E-AC1D-48B4-A9FA-61311D1E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59D8965-6429-4E66-AE73-0788D37BFEE7}"/>
                  </a:ext>
                </a:extLst>
              </p:cNvPr>
              <p:cNvSpPr txBox="1"/>
              <p:nvPr/>
            </p:nvSpPr>
            <p:spPr>
              <a:xfrm>
                <a:off x="4572000" y="2263973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59D8965-6429-4E66-AE73-0788D37BF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63973"/>
                <a:ext cx="103746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EC8640-8EC9-4CD6-B27E-4E2157A02F6D}"/>
              </a:ext>
            </a:extLst>
          </p:cNvPr>
          <p:cNvCxnSpPr>
            <a:cxnSpLocks/>
          </p:cNvCxnSpPr>
          <p:nvPr/>
        </p:nvCxnSpPr>
        <p:spPr>
          <a:xfrm flipV="1">
            <a:off x="2437237" y="2140149"/>
            <a:ext cx="0" cy="244137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99EB9CF-741C-4072-9B02-BF00BDB743BD}"/>
              </a:ext>
            </a:extLst>
          </p:cNvPr>
          <p:cNvCxnSpPr/>
          <p:nvPr/>
        </p:nvCxnSpPr>
        <p:spPr>
          <a:xfrm flipH="1">
            <a:off x="2005013" y="2135981"/>
            <a:ext cx="4262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84501F-6E3A-4170-857C-390694D20F26}"/>
                  </a:ext>
                </a:extLst>
              </p:cNvPr>
              <p:cNvSpPr txBox="1"/>
              <p:nvPr/>
            </p:nvSpPr>
            <p:spPr>
              <a:xfrm>
                <a:off x="2288381" y="4598138"/>
                <a:ext cx="3193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D84501F-6E3A-4170-857C-390694D20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381" y="4598138"/>
                <a:ext cx="3193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985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2F6F0BC-3AB1-4029-9F88-5C1D6D7758EE}"/>
              </a:ext>
            </a:extLst>
          </p:cNvPr>
          <p:cNvSpPr txBox="1"/>
          <p:nvPr/>
        </p:nvSpPr>
        <p:spPr>
          <a:xfrm>
            <a:off x="329334" y="759616"/>
            <a:ext cx="369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3 – Amélioration 2 </a:t>
            </a:r>
            <a:r>
              <a:rPr lang="fr-FR" b="1" u="sng" dirty="0" err="1"/>
              <a:t>opt</a:t>
            </a:r>
            <a:r>
              <a:rPr lang="fr-FR" b="1" u="sng" dirty="0"/>
              <a:t>-sort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0543AE-8002-4C53-8FB6-DFA9F22E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" t="39773" r="57675" b="25282"/>
          <a:stretch/>
        </p:blipFill>
        <p:spPr>
          <a:xfrm>
            <a:off x="329334" y="1682947"/>
            <a:ext cx="4125982" cy="195514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9FEBA10-5E2B-4530-95F8-32E8CD36F476}"/>
              </a:ext>
            </a:extLst>
          </p:cNvPr>
          <p:cNvSpPr txBox="1"/>
          <p:nvPr/>
        </p:nvSpPr>
        <p:spPr>
          <a:xfrm>
            <a:off x="1238695" y="1375170"/>
            <a:ext cx="2222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Sans boue, sans mur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3FF38D-E824-4F0B-8200-08768C52E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" t="40833" r="57616" b="24221"/>
          <a:stretch/>
        </p:blipFill>
        <p:spPr>
          <a:xfrm>
            <a:off x="4688686" y="1789013"/>
            <a:ext cx="3902149" cy="18490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4C6E04-8604-463F-9987-227DE501C957}"/>
              </a:ext>
            </a:extLst>
          </p:cNvPr>
          <p:cNvSpPr txBox="1"/>
          <p:nvPr/>
        </p:nvSpPr>
        <p:spPr>
          <a:xfrm>
            <a:off x="5683103" y="1481236"/>
            <a:ext cx="214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boue, avec mur</a:t>
            </a:r>
          </a:p>
        </p:txBody>
      </p:sp>
    </p:spTree>
    <p:extLst>
      <p:ext uri="{BB962C8B-B14F-4D97-AF65-F5344CB8AC3E}">
        <p14:creationId xmlns:p14="http://schemas.microsoft.com/office/powerpoint/2010/main" val="35158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0982B36-6065-4C94-B99A-C0ADE6CC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5" y="2850854"/>
            <a:ext cx="3056860" cy="2292645"/>
          </a:xfrm>
          <a:prstGeom prst="rect">
            <a:avLst/>
          </a:prstGeom>
        </p:spPr>
      </p:pic>
      <p:pic>
        <p:nvPicPr>
          <p:cNvPr id="5" name="Image 4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6DEC6EE4-5C61-49ED-817C-CB2F3995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43" y="2850854"/>
            <a:ext cx="3056860" cy="2292645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D8FECDB5-3B98-4026-9665-F1EB0B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5" y="279104"/>
            <a:ext cx="3056860" cy="2292645"/>
          </a:xfrm>
          <a:prstGeom prst="rect">
            <a:avLst/>
          </a:prstGeom>
        </p:spPr>
      </p:pic>
      <p:pic>
        <p:nvPicPr>
          <p:cNvPr id="9" name="Image 8" descr="Une image contenant carte&#10;&#10;Description générée avec un niveau de confiance élevé">
            <a:extLst>
              <a:ext uri="{FF2B5EF4-FFF2-40B4-BE49-F238E27FC236}">
                <a16:creationId xmlns:a16="http://schemas.microsoft.com/office/drawing/2014/main" id="{F683ACAC-F4B6-4FE5-969B-DB81DDEA5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843" y="279104"/>
            <a:ext cx="3056860" cy="2292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C46B44E-C768-4DDB-A772-A04D5EDFE8B7}"/>
                  </a:ext>
                </a:extLst>
              </p:cNvPr>
              <p:cNvSpPr txBox="1"/>
              <p:nvPr/>
            </p:nvSpPr>
            <p:spPr>
              <a:xfrm>
                <a:off x="2686305" y="1325858"/>
                <a:ext cx="7273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C46B44E-C768-4DDB-A772-A04D5EDF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05" y="1325858"/>
                <a:ext cx="727385" cy="307777"/>
              </a:xfrm>
              <a:prstGeom prst="rect">
                <a:avLst/>
              </a:prstGeom>
              <a:blipFill>
                <a:blip r:embed="rId6"/>
                <a:stretch>
                  <a:fillRect r="-18487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D341954-6F0A-4200-9AC0-2691812BF92D}"/>
                  </a:ext>
                </a:extLst>
              </p:cNvPr>
              <p:cNvSpPr txBox="1"/>
              <p:nvPr/>
            </p:nvSpPr>
            <p:spPr>
              <a:xfrm>
                <a:off x="7028157" y="1325857"/>
                <a:ext cx="811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D341954-6F0A-4200-9AC0-2691812B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57" y="1325857"/>
                <a:ext cx="811381" cy="307777"/>
              </a:xfrm>
              <a:prstGeom prst="rect">
                <a:avLst/>
              </a:prstGeom>
              <a:blipFill>
                <a:blip r:embed="rId7"/>
                <a:stretch>
                  <a:fillRect r="-18797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4E56F1C-074D-4879-9C29-AF23400976A6}"/>
                  </a:ext>
                </a:extLst>
              </p:cNvPr>
              <p:cNvSpPr txBox="1"/>
              <p:nvPr/>
            </p:nvSpPr>
            <p:spPr>
              <a:xfrm>
                <a:off x="2695388" y="3897608"/>
                <a:ext cx="811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C4E56F1C-074D-4879-9C29-AF2340097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388" y="3897608"/>
                <a:ext cx="811381" cy="307777"/>
              </a:xfrm>
              <a:prstGeom prst="rect">
                <a:avLst/>
              </a:prstGeom>
              <a:blipFill>
                <a:blip r:embed="rId8"/>
                <a:stretch>
                  <a:fillRect r="-19549"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84FAC64-A428-47D0-80DF-F5F2A0FB559F}"/>
                  </a:ext>
                </a:extLst>
              </p:cNvPr>
              <p:cNvSpPr txBox="1"/>
              <p:nvPr/>
            </p:nvSpPr>
            <p:spPr>
              <a:xfrm>
                <a:off x="7028156" y="3589830"/>
                <a:ext cx="811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84FAC64-A428-47D0-80DF-F5F2A0FB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56" y="3589830"/>
                <a:ext cx="811381" cy="307777"/>
              </a:xfrm>
              <a:prstGeom prst="rect">
                <a:avLst/>
              </a:prstGeom>
              <a:blipFill>
                <a:blip r:embed="rId9"/>
                <a:stretch>
                  <a:fillRect r="-18797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861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DA4FE637-B213-4E22-BA19-0DFA9EF9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94" y="369332"/>
            <a:ext cx="5860411" cy="4395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1BEC918-5F19-4897-B52C-9B610C12365B}"/>
                  </a:ext>
                </a:extLst>
              </p:cNvPr>
              <p:cNvSpPr txBox="1"/>
              <p:nvPr/>
            </p:nvSpPr>
            <p:spPr>
              <a:xfrm>
                <a:off x="4572000" y="2263973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1BEC918-5F19-4897-B52C-9B610C123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63973"/>
                <a:ext cx="1037463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8E71662-2B38-4278-919D-61394D0153D2}"/>
              </a:ext>
            </a:extLst>
          </p:cNvPr>
          <p:cNvCxnSpPr/>
          <p:nvPr/>
        </p:nvCxnSpPr>
        <p:spPr>
          <a:xfrm flipV="1">
            <a:off x="2705100" y="1600200"/>
            <a:ext cx="0" cy="267970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9E314BA-F244-46B8-BC99-5B8FC0A8A896}"/>
              </a:ext>
            </a:extLst>
          </p:cNvPr>
          <p:cNvCxnSpPr/>
          <p:nvPr/>
        </p:nvCxnSpPr>
        <p:spPr>
          <a:xfrm flipH="1">
            <a:off x="2381250" y="1606550"/>
            <a:ext cx="317500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9F5D2954-4B64-4633-BEFA-70A19B47529F}"/>
              </a:ext>
            </a:extLst>
          </p:cNvPr>
          <p:cNvSpPr txBox="1"/>
          <p:nvPr/>
        </p:nvSpPr>
        <p:spPr>
          <a:xfrm>
            <a:off x="2584450" y="429895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accent6"/>
                </a:solidFill>
              </a:rPr>
              <a:t>2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94C0B5-F05E-4870-9528-BE20FD66EC6F}"/>
              </a:ext>
            </a:extLst>
          </p:cNvPr>
          <p:cNvSpPr txBox="1"/>
          <p:nvPr/>
        </p:nvSpPr>
        <p:spPr>
          <a:xfrm>
            <a:off x="2847664" y="213608"/>
            <a:ext cx="413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III – Limites et améliorations</a:t>
            </a:r>
          </a:p>
        </p:txBody>
      </p:sp>
    </p:spTree>
    <p:extLst>
      <p:ext uri="{BB962C8B-B14F-4D97-AF65-F5344CB8AC3E}">
        <p14:creationId xmlns:p14="http://schemas.microsoft.com/office/powerpoint/2010/main" val="177925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497DDD-5993-4A26-B45D-5FB2113A9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82" y="339246"/>
            <a:ext cx="7221036" cy="446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8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59AB44-75BC-4BBE-8873-B03D7244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D6C13-50B0-4DE4-9D36-EB4317A2E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1">
            <a:extLst>
              <a:ext uri="{FF2B5EF4-FFF2-40B4-BE49-F238E27FC236}">
                <a16:creationId xmlns:a16="http://schemas.microsoft.com/office/drawing/2014/main" id="{CD6A080B-D1BA-4048-BBC8-63090CEA010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4448" y="180753"/>
            <a:ext cx="8769431" cy="47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5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8B7D9A9-47D4-4EEE-A6F4-657A8CDE0482}"/>
                  </a:ext>
                </a:extLst>
              </p:cNvPr>
              <p:cNvSpPr txBox="1"/>
              <p:nvPr/>
            </p:nvSpPr>
            <p:spPr>
              <a:xfrm>
                <a:off x="1137685" y="1514032"/>
                <a:ext cx="6103089" cy="2739211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 b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Plan du travail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fr-FR" sz="2000" b="1" dirty="0" err="1">
                    <a:solidFill>
                      <a:schemeClr val="bg2"/>
                    </a:solidFill>
                  </a:rPr>
                  <a:t>Backtracking</a:t>
                </a:r>
                <a:r>
                  <a:rPr lang="fr-FR" sz="2000" b="1" dirty="0">
                    <a:solidFill>
                      <a:schemeClr val="bg2"/>
                    </a:solidFill>
                  </a:rPr>
                  <a:t> et Glouton.</a:t>
                </a:r>
              </a:p>
              <a:p>
                <a:pPr marL="514350" indent="-514350">
                  <a:buFont typeface="+mj-lt"/>
                  <a:buAutoNum type="romanUcPeriod"/>
                </a:pPr>
                <a:r>
                  <a:rPr lang="fr-FR" sz="2000" b="1" dirty="0">
                    <a:solidFill>
                      <a:schemeClr val="bg2"/>
                    </a:solidFill>
                  </a:rPr>
                  <a:t>L’algorithme final </a:t>
                </a:r>
                <a14:m>
                  <m:oMath xmlns:m="http://schemas.openxmlformats.org/officeDocument/2006/math">
                    <m:r>
                      <a:rPr lang="fr-FR" sz="2000" b="1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000" b="1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000" b="1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𝑶𝒑𝒕</m:t>
                    </m:r>
                  </m:oMath>
                </a14:m>
                <a:endParaRPr lang="fr-FR" sz="2000" b="1" dirty="0">
                  <a:solidFill>
                    <a:schemeClr val="bg2"/>
                  </a:solidFill>
                </a:endParaRPr>
              </a:p>
              <a:p>
                <a:r>
                  <a:rPr lang="fr-FR" sz="2000" dirty="0">
                    <a:solidFill>
                      <a:schemeClr val="bg2"/>
                    </a:solidFill>
                  </a:rPr>
                  <a:t>	1. Présentation</a:t>
                </a:r>
              </a:p>
              <a:p>
                <a:r>
                  <a:rPr lang="fr-FR" sz="2000" dirty="0">
                    <a:solidFill>
                      <a:schemeClr val="bg2"/>
                    </a:solidFill>
                  </a:rPr>
                  <a:t>	2. Implémentation</a:t>
                </a:r>
              </a:p>
              <a:p>
                <a:r>
                  <a:rPr lang="fr-FR" sz="2000" dirty="0">
                    <a:solidFill>
                      <a:schemeClr val="bg2"/>
                    </a:solidFill>
                  </a:rPr>
                  <a:t>	3. Amélioration (2-optsort)</a:t>
                </a:r>
              </a:p>
              <a:p>
                <a:r>
                  <a:rPr lang="fr-FR" sz="2000" b="1" dirty="0">
                    <a:solidFill>
                      <a:schemeClr val="bg2"/>
                    </a:solidFill>
                  </a:rPr>
                  <a:t>III.    Limites et prochaines idées</a:t>
                </a:r>
              </a:p>
              <a:p>
                <a:endParaRPr lang="fr-FR" sz="20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8B7D9A9-47D4-4EEE-A6F4-657A8CDE0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85" y="1514032"/>
                <a:ext cx="6103089" cy="27392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4215F-0CA1-4B4A-BCFA-AD6BFA5E3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20296"/>
            <a:ext cx="7505700" cy="954600"/>
          </a:xfrm>
        </p:spPr>
        <p:txBody>
          <a:bodyPr/>
          <a:lstStyle/>
          <a:p>
            <a:pPr algn="ctr"/>
            <a:r>
              <a:rPr lang="fr-FR" sz="3200" dirty="0">
                <a:solidFill>
                  <a:schemeClr val="bg2"/>
                </a:solidFill>
              </a:rPr>
              <a:t>I- </a:t>
            </a:r>
            <a:r>
              <a:rPr lang="fr-FR" sz="3200" dirty="0" err="1">
                <a:solidFill>
                  <a:schemeClr val="bg2"/>
                </a:solidFill>
              </a:rPr>
              <a:t>Backtracking</a:t>
            </a:r>
            <a:r>
              <a:rPr lang="fr-FR" sz="3200" dirty="0">
                <a:solidFill>
                  <a:schemeClr val="bg2"/>
                </a:solidFill>
              </a:rPr>
              <a:t> et Glouton</a:t>
            </a:r>
            <a:endParaRPr lang="fr-FR" dirty="0"/>
          </a:p>
        </p:txBody>
      </p:sp>
      <p:pic>
        <p:nvPicPr>
          <p:cNvPr id="7" name="Image 6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C8564526-A4FF-41C8-9FBA-D64A1592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72" y="1278824"/>
            <a:ext cx="4429853" cy="33223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32C395-D808-4D7F-9089-86739E68A78D}"/>
              </a:ext>
            </a:extLst>
          </p:cNvPr>
          <p:cNvSpPr txBox="1"/>
          <p:nvPr/>
        </p:nvSpPr>
        <p:spPr>
          <a:xfrm>
            <a:off x="2704245" y="1278824"/>
            <a:ext cx="3735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Pour un même graphe (taille : 21x15)</a:t>
            </a:r>
          </a:p>
        </p:txBody>
      </p:sp>
    </p:spTree>
    <p:extLst>
      <p:ext uri="{BB962C8B-B14F-4D97-AF65-F5344CB8AC3E}">
        <p14:creationId xmlns:p14="http://schemas.microsoft.com/office/powerpoint/2010/main" val="111118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2E99A3-3D9D-4DE8-8CA2-2882CAE4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3" y="245818"/>
            <a:ext cx="8602896" cy="4651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B88822F-7963-4003-A69C-81BAEA63D660}"/>
              </a:ext>
            </a:extLst>
          </p:cNvPr>
          <p:cNvSpPr txBox="1"/>
          <p:nvPr/>
        </p:nvSpPr>
        <p:spPr>
          <a:xfrm>
            <a:off x="7453422" y="2127987"/>
            <a:ext cx="145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Nombre de passages par chaque sommet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DA9E9F8-8D64-4101-A51A-159E89A03615}"/>
                  </a:ext>
                </a:extLst>
              </p:cNvPr>
              <p:cNvSpPr txBox="1"/>
              <p:nvPr/>
            </p:nvSpPr>
            <p:spPr>
              <a:xfrm>
                <a:off x="7746345" y="3740874"/>
                <a:ext cx="871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𝑻𝒂𝒊𝒍𝒍𝒆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DA9E9F8-8D64-4101-A51A-159E89A03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45" y="3740874"/>
                <a:ext cx="8719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2E2C4A02-BE11-4313-B43B-DFD10679AC81}"/>
              </a:ext>
            </a:extLst>
          </p:cNvPr>
          <p:cNvSpPr txBox="1"/>
          <p:nvPr/>
        </p:nvSpPr>
        <p:spPr>
          <a:xfrm>
            <a:off x="2764465" y="329610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Heatmap</a:t>
            </a:r>
            <a:r>
              <a:rPr lang="fr-FR" b="1" dirty="0"/>
              <a:t> des déplacements du Rat (</a:t>
            </a:r>
            <a:r>
              <a:rPr lang="fr-FR" b="1" dirty="0" err="1"/>
              <a:t>greedy</a:t>
            </a:r>
            <a:r>
              <a:rPr lang="fr-F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977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D71EDD9-0A6F-4F75-830E-039E9B6E3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9" y="209495"/>
            <a:ext cx="8739962" cy="47245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581EF3-A959-4257-B432-945496FAEBF9}"/>
              </a:ext>
            </a:extLst>
          </p:cNvPr>
          <p:cNvSpPr txBox="1"/>
          <p:nvPr/>
        </p:nvSpPr>
        <p:spPr>
          <a:xfrm>
            <a:off x="7453422" y="2127987"/>
            <a:ext cx="145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Nombre de passages par chaque sommet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361C78B-35BD-437D-94C5-DC2B91514BB8}"/>
                  </a:ext>
                </a:extLst>
              </p:cNvPr>
              <p:cNvSpPr txBox="1"/>
              <p:nvPr/>
            </p:nvSpPr>
            <p:spPr>
              <a:xfrm>
                <a:off x="7746345" y="3742700"/>
                <a:ext cx="8719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𝑻𝒂𝒊𝒍𝒍𝒆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𝟔𝟑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361C78B-35BD-437D-94C5-DC2B91514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345" y="3742700"/>
                <a:ext cx="8719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242F31F7-26B0-43A1-841E-CA74EE198592}"/>
              </a:ext>
            </a:extLst>
          </p:cNvPr>
          <p:cNvSpPr txBox="1"/>
          <p:nvPr/>
        </p:nvSpPr>
        <p:spPr>
          <a:xfrm>
            <a:off x="2764465" y="318977"/>
            <a:ext cx="3615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Heatmap</a:t>
            </a:r>
            <a:r>
              <a:rPr lang="fr-FR" b="1" dirty="0"/>
              <a:t> des déplacements du Rat (</a:t>
            </a:r>
            <a:r>
              <a:rPr lang="fr-FR" b="1" dirty="0" err="1"/>
              <a:t>greedy</a:t>
            </a:r>
            <a:r>
              <a:rPr lang="fr-FR" b="1" dirty="0"/>
              <a:t>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528CD10-43ED-4C9E-B611-465C0E0EE8F3}"/>
              </a:ext>
            </a:extLst>
          </p:cNvPr>
          <p:cNvSpPr/>
          <p:nvPr/>
        </p:nvSpPr>
        <p:spPr>
          <a:xfrm rot="655594">
            <a:off x="3999859" y="796670"/>
            <a:ext cx="743066" cy="192701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14656C3-57B4-4838-9B30-88369E87CEC1}"/>
              </a:ext>
            </a:extLst>
          </p:cNvPr>
          <p:cNvSpPr/>
          <p:nvPr/>
        </p:nvSpPr>
        <p:spPr>
          <a:xfrm rot="655594">
            <a:off x="3205960" y="2533322"/>
            <a:ext cx="743066" cy="1927013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284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EF0BBD4-BD15-4924-B1DE-2A52801A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8" b="7640"/>
          <a:stretch/>
        </p:blipFill>
        <p:spPr>
          <a:xfrm>
            <a:off x="206536" y="455872"/>
            <a:ext cx="5052060" cy="43447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673914-6AD5-44BA-92A0-436C9D0C9D11}"/>
              </a:ext>
            </a:extLst>
          </p:cNvPr>
          <p:cNvSpPr txBox="1"/>
          <p:nvPr/>
        </p:nvSpPr>
        <p:spPr>
          <a:xfrm>
            <a:off x="1205774" y="284422"/>
            <a:ext cx="261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Pièces de fromage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90AD75-70DE-40A3-90A1-A0F441A8323A}"/>
              </a:ext>
            </a:extLst>
          </p:cNvPr>
          <p:cNvSpPr txBox="1"/>
          <p:nvPr/>
        </p:nvSpPr>
        <p:spPr>
          <a:xfrm>
            <a:off x="257097" y="2492287"/>
            <a:ext cx="4466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Heatmap</a:t>
            </a:r>
            <a:r>
              <a:rPr lang="fr-FR" b="1" dirty="0"/>
              <a:t> des déplacement du Rat</a:t>
            </a:r>
          </a:p>
        </p:txBody>
      </p:sp>
      <p:pic>
        <p:nvPicPr>
          <p:cNvPr id="7" name="Image 6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A7D81E5D-108A-469F-8BF3-9C7F5072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29" y="1511189"/>
            <a:ext cx="3917978" cy="212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17CAA4-F672-4F02-A165-17E2F366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97008"/>
            <a:ext cx="7505700" cy="954600"/>
          </a:xfrm>
        </p:spPr>
        <p:txBody>
          <a:bodyPr/>
          <a:lstStyle/>
          <a:p>
            <a:pPr algn="ctr"/>
            <a:r>
              <a:rPr lang="fr-FR" sz="3200" dirty="0">
                <a:solidFill>
                  <a:schemeClr val="bg2"/>
                </a:solidFill>
              </a:rPr>
              <a:t>II- L’algorithme 2-opt</a:t>
            </a:r>
            <a:endParaRPr lang="fr-FR" dirty="0"/>
          </a:p>
        </p:txBody>
      </p:sp>
      <p:pic>
        <p:nvPicPr>
          <p:cNvPr id="5" name="Image 4" descr="Une image contenant carte, texte&#10;&#10;Description générée avec un niveau de confiance élevé">
            <a:extLst>
              <a:ext uri="{FF2B5EF4-FFF2-40B4-BE49-F238E27FC236}">
                <a16:creationId xmlns:a16="http://schemas.microsoft.com/office/drawing/2014/main" id="{674467C2-9E0F-4EBE-A142-23210111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43" y="882503"/>
            <a:ext cx="4929547" cy="3861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1906EE-4C98-42B5-A69C-0AD32170BBA4}"/>
                  </a:ext>
                </a:extLst>
              </p:cNvPr>
              <p:cNvSpPr txBox="1"/>
              <p:nvPr/>
            </p:nvSpPr>
            <p:spPr>
              <a:xfrm>
                <a:off x="329610" y="1361452"/>
                <a:ext cx="355523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1800" dirty="0"/>
                  <a:t>Le principe de l'heuristique de </a:t>
                </a:r>
                <a14:m>
                  <m:oMath xmlns:m="http://schemas.openxmlformats.org/officeDocument/2006/math"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800" b="1" i="1" dirty="0" smtClean="0">
                        <a:latin typeface="Cambria Math" panose="02040503050406030204" pitchFamily="18" charset="0"/>
                      </a:rPr>
                      <m:t>𝒐𝒑𝒕</m:t>
                    </m:r>
                  </m:oMath>
                </a14:m>
                <a:r>
                  <a:rPr lang="fr-FR" sz="1800" dirty="0"/>
                  <a:t> (ou Lin-</a:t>
                </a:r>
                <a:r>
                  <a:rPr lang="fr-FR" sz="1800" dirty="0" err="1"/>
                  <a:t>Kernighan</a:t>
                </a:r>
                <a:r>
                  <a:rPr lang="fr-FR" sz="1800" dirty="0"/>
                  <a:t>) est d’améliorer une solution en faisant un certain nombre de flips successifs et on se restreint à ceux qui sont jugés «prometteurs», dans le sens suivant:</a:t>
                </a:r>
              </a:p>
              <a:p>
                <a:pPr algn="just"/>
                <a:r>
                  <a:rPr lang="fr-FR" sz="1800" dirty="0"/>
                  <a:t>Un flip est « prometteur » si le coût total du parcours est amélioré.</a:t>
                </a: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01906EE-4C98-42B5-A69C-0AD32170B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" y="1361452"/>
                <a:ext cx="3555233" cy="3139321"/>
              </a:xfrm>
              <a:prstGeom prst="rect">
                <a:avLst/>
              </a:prstGeom>
              <a:blipFill>
                <a:blip r:embed="rId3"/>
                <a:stretch>
                  <a:fillRect l="-1372" t="-971" r="-1544" b="-21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5D04E2E1-3976-40AF-BBB0-224206DA58DB}"/>
              </a:ext>
            </a:extLst>
          </p:cNvPr>
          <p:cNvSpPr txBox="1"/>
          <p:nvPr/>
        </p:nvSpPr>
        <p:spPr>
          <a:xfrm>
            <a:off x="512564" y="887198"/>
            <a:ext cx="20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/>
              <a:t>1.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80263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E647D1B-BE89-4CD7-A499-277ED38E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14274"/>
            <a:ext cx="6827874" cy="431967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755A53-3988-4A03-BE0E-4B6AEEECE0E3}"/>
              </a:ext>
            </a:extLst>
          </p:cNvPr>
          <p:cNvSpPr txBox="1"/>
          <p:nvPr/>
        </p:nvSpPr>
        <p:spPr>
          <a:xfrm>
            <a:off x="1242237" y="209551"/>
            <a:ext cx="2392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2. 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2239145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carte&#10;&#10;Description générée avec un niveau de confiance élevé">
            <a:extLst>
              <a:ext uri="{FF2B5EF4-FFF2-40B4-BE49-F238E27FC236}">
                <a16:creationId xmlns:a16="http://schemas.microsoft.com/office/drawing/2014/main" id="{86007B85-74BC-43C4-8648-49061A09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8" y="6509"/>
            <a:ext cx="3446357" cy="2584768"/>
          </a:xfrm>
          <a:prstGeom prst="rect">
            <a:avLst/>
          </a:prstGeom>
        </p:spPr>
      </p:pic>
      <p:pic>
        <p:nvPicPr>
          <p:cNvPr id="7" name="Image 6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3F19265F-FD60-4C15-BFC9-067DEB551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999" y="6509"/>
            <a:ext cx="3428997" cy="2571748"/>
          </a:xfrm>
          <a:prstGeom prst="rect">
            <a:avLst/>
          </a:prstGeom>
        </p:spPr>
      </p:pic>
      <p:pic>
        <p:nvPicPr>
          <p:cNvPr id="9" name="Image 8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DA5B6CB-2239-437B-B47F-4F1062FB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9" y="2565243"/>
            <a:ext cx="3428997" cy="2571748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21A2441-DCFE-40B2-9453-9D48A6CAF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999" y="2591277"/>
            <a:ext cx="3428997" cy="2571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38D9BB7-A9E8-4A2C-A815-DAA1B36797EB}"/>
                  </a:ext>
                </a:extLst>
              </p:cNvPr>
              <p:cNvSpPr txBox="1"/>
              <p:nvPr/>
            </p:nvSpPr>
            <p:spPr>
              <a:xfrm>
                <a:off x="6952496" y="3399349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38D9BB7-A9E8-4A2C-A815-DAA1B36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96" y="3399349"/>
                <a:ext cx="1037463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5024E7E-FB49-4059-80F6-497DF4ECECE6}"/>
                  </a:ext>
                </a:extLst>
              </p:cNvPr>
              <p:cNvSpPr txBox="1"/>
              <p:nvPr/>
            </p:nvSpPr>
            <p:spPr>
              <a:xfrm>
                <a:off x="2407406" y="3399350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5024E7E-FB49-4059-80F6-497DF4EC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06" y="3399350"/>
                <a:ext cx="1037463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22C99AB-6267-495F-98BC-D84907D565A4}"/>
                  </a:ext>
                </a:extLst>
              </p:cNvPr>
              <p:cNvSpPr txBox="1"/>
              <p:nvPr/>
            </p:nvSpPr>
            <p:spPr>
              <a:xfrm>
                <a:off x="6952497" y="744739"/>
                <a:ext cx="10374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22C99AB-6267-495F-98BC-D84907D56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97" y="744739"/>
                <a:ext cx="1037463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602477F-DD5C-4DD7-9C19-60963CC4DAE3}"/>
                  </a:ext>
                </a:extLst>
              </p:cNvPr>
              <p:cNvSpPr txBox="1"/>
              <p:nvPr/>
            </p:nvSpPr>
            <p:spPr>
              <a:xfrm>
                <a:off x="2407406" y="739636"/>
                <a:ext cx="9300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𝒑𝒊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FR" b="1" i="1" dirty="0" smtClean="0">
                          <a:latin typeface="Cambria Math" panose="02040503050406030204" pitchFamily="18" charset="0"/>
                        </a:rPr>
                        <m:t>𝒄𝒆𝒔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602477F-DD5C-4DD7-9C19-60963CC4D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406" y="739636"/>
                <a:ext cx="930062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720566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204</Words>
  <Application>Microsoft Office PowerPoint</Application>
  <PresentationFormat>Affichage à l'écran (16:9)</PresentationFormat>
  <Paragraphs>42</Paragraphs>
  <Slides>15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Calibri</vt:lpstr>
      <vt:lpstr>Nunito</vt:lpstr>
      <vt:lpstr>Shift</vt:lpstr>
      <vt:lpstr>Présentation de PYRATatouille</vt:lpstr>
      <vt:lpstr>Présentation PowerPoint</vt:lpstr>
      <vt:lpstr>I- Backtracking et Glouton</vt:lpstr>
      <vt:lpstr>Présentation PowerPoint</vt:lpstr>
      <vt:lpstr>Présentation PowerPoint</vt:lpstr>
      <vt:lpstr>Présentation PowerPoint</vt:lpstr>
      <vt:lpstr>II- L’algorithme 2-opt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PYRATatouille</dc:title>
  <dc:creator>Mokhles Bouzaien</dc:creator>
  <cp:lastModifiedBy>Mokhles Bouzaien</cp:lastModifiedBy>
  <cp:revision>33</cp:revision>
  <dcterms:modified xsi:type="dcterms:W3CDTF">2018-10-26T13:04:42Z</dcterms:modified>
</cp:coreProperties>
</file>